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3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4" r:id="rId1"/>
    <p:sldMasterId id="2147483858" r:id="rId2"/>
    <p:sldMasterId id="2147483891" r:id="rId3"/>
    <p:sldMasterId id="2147483924" r:id="rId4"/>
  </p:sldMasterIdLst>
  <p:notesMasterIdLst>
    <p:notesMasterId r:id="rId35"/>
  </p:notesMasterIdLst>
  <p:handoutMasterIdLst>
    <p:handoutMasterId r:id="rId36"/>
  </p:handoutMasterIdLst>
  <p:sldIdLst>
    <p:sldId id="275" r:id="rId5"/>
    <p:sldId id="296" r:id="rId6"/>
    <p:sldId id="337" r:id="rId7"/>
    <p:sldId id="281" r:id="rId8"/>
    <p:sldId id="288" r:id="rId9"/>
    <p:sldId id="382" r:id="rId10"/>
    <p:sldId id="338" r:id="rId11"/>
    <p:sldId id="389" r:id="rId12"/>
    <p:sldId id="390" r:id="rId13"/>
    <p:sldId id="383" r:id="rId14"/>
    <p:sldId id="401" r:id="rId15"/>
    <p:sldId id="399" r:id="rId16"/>
    <p:sldId id="402" r:id="rId17"/>
    <p:sldId id="403" r:id="rId18"/>
    <p:sldId id="404" r:id="rId19"/>
    <p:sldId id="340" r:id="rId20"/>
    <p:sldId id="406" r:id="rId21"/>
    <p:sldId id="407" r:id="rId22"/>
    <p:sldId id="596" r:id="rId23"/>
    <p:sldId id="598" r:id="rId24"/>
    <p:sldId id="599" r:id="rId25"/>
    <p:sldId id="597" r:id="rId26"/>
    <p:sldId id="600" r:id="rId27"/>
    <p:sldId id="354" r:id="rId28"/>
    <p:sldId id="592" r:id="rId29"/>
    <p:sldId id="590" r:id="rId30"/>
    <p:sldId id="367" r:id="rId31"/>
    <p:sldId id="591" r:id="rId32"/>
    <p:sldId id="355" r:id="rId33"/>
    <p:sldId id="356" r:id="rId34"/>
  </p:sldIdLst>
  <p:sldSz cx="9144000" cy="5143500" type="screen16x9"/>
  <p:notesSz cx="6858000" cy="9144000"/>
  <p:defaultTextStyle>
    <a:defPPr>
      <a:defRPr lang="en-US"/>
    </a:defPPr>
    <a:lvl1pPr marL="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91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983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974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966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957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949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94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932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CA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37" autoAdjust="0"/>
    <p:restoredTop sz="88294" autoAdjust="0"/>
  </p:normalViewPr>
  <p:slideViewPr>
    <p:cSldViewPr snapToGrid="0" snapToObjects="1">
      <p:cViewPr varScale="1">
        <p:scale>
          <a:sx n="78" d="100"/>
          <a:sy n="78" d="100"/>
        </p:scale>
        <p:origin x="748" y="92"/>
      </p:cViewPr>
      <p:guideLst/>
    </p:cSldViewPr>
  </p:slideViewPr>
  <p:outlineViewPr>
    <p:cViewPr>
      <p:scale>
        <a:sx n="33" d="100"/>
        <a:sy n="33" d="100"/>
      </p:scale>
      <p:origin x="0" y="-303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78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AD41EB-D3D3-6044-A7B2-6CD4A3F63263}" type="datetimeFigureOut">
              <a:rPr lang="en-US" smtClean="0">
                <a:latin typeface="IBM Plex Sans" charset="0"/>
                <a:ea typeface="IBM Plex Sans" charset="0"/>
                <a:cs typeface="IBM Plex Sans" charset="0"/>
              </a:rPr>
              <a:t>6/23/2020</a:t>
            </a:fld>
            <a:endParaRPr lang="en-US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B4878-71CB-8F40-B9DD-F26F1F6CA014}" type="slidenum">
              <a:rPr lang="en-US" smtClean="0">
                <a:latin typeface="IBM Plex Sans" charset="0"/>
                <a:ea typeface="IBM Plex Sans" charset="0"/>
                <a:cs typeface="IBM Plex Sans" charset="0"/>
              </a:rPr>
              <a:t>‹#›</a:t>
            </a:fld>
            <a:endParaRPr lang="en-US"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D96A0541-C2EF-9848-827E-46BECFB549F3}" type="datetimeFigureOut">
              <a:rPr lang="en-US" smtClean="0"/>
              <a:pPr/>
              <a:t>6/23/2020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667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22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01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376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20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0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9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260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17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9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03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235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202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79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清晰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516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06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74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690745"/>
            <a:ext cx="521589" cy="21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460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50218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242667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05125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40"/>
            <a:ext cx="8778172" cy="4404360"/>
          </a:xfrm>
        </p:spPr>
        <p:txBody>
          <a:bodyPr/>
          <a:lstStyle>
            <a:lvl1pPr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86804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5562534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56521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</a:t>
            </a:r>
            <a:r>
              <a:rPr lang="en-US" dirty="0"/>
              <a:t>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946188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5155371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335720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160842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2365110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5888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12576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164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927064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88311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8876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255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250084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7813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rgbClr val="6BA5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64592" rIns="228600" bIns="228600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75423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76350"/>
            <a:ext cx="9144000" cy="38671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0"/>
          </a:xfrm>
          <a:solidFill>
            <a:schemeClr val="bg1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7366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</a:t>
            </a:r>
            <a:r>
              <a:rPr lang="en-US"/>
              <a:t>click icon to add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0" y="2581275"/>
            <a:ext cx="2286000" cy="2562225"/>
          </a:xfrm>
          <a:solidFill>
            <a:schemeClr val="bg1"/>
          </a:solidFill>
        </p:spPr>
        <p:txBody>
          <a:bodyPr lIns="228600" tIns="228600" rIns="228600" bIns="22860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2571750"/>
            <a:ext cx="2569464" cy="257175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 sz="1000"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 sz="1000"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 sz="1000"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45971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rgbClr val="0530AD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487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9002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6966150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3626686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142726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73168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577183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07352634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3691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62391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61872"/>
            <a:ext cx="4123944" cy="3233928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7582672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3196" y="2308702"/>
            <a:ext cx="1297608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216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397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164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78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30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7127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521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0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3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3611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tx1"/>
          </a:solidFill>
        </p:spPr>
        <p:txBody>
          <a:bodyPr lIns="182880" tIns="164592" rIns="228600" bIns="228600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rgbClr val="6BA5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9819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76350"/>
            <a:ext cx="9144000" cy="386715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0"/>
          </a:xfrm>
          <a:solidFill>
            <a:schemeClr val="tx1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410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0" y="2581275"/>
            <a:ext cx="2286000" cy="2562225"/>
          </a:xfrm>
          <a:solidFill>
            <a:schemeClr val="bg1"/>
          </a:solidFill>
        </p:spPr>
        <p:txBody>
          <a:bodyPr lIns="228600" tIns="228600" rIns="228600" bIns="2286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2571750"/>
            <a:ext cx="2569464" cy="2571750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0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3287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rgbClr val="6BA5FF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565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951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240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56531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73168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953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750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60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02374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8566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61872"/>
            <a:ext cx="4123944" cy="3233928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85180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308702"/>
            <a:ext cx="1292094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96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690745"/>
            <a:ext cx="521589" cy="21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21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6860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992246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51752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70465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40"/>
            <a:ext cx="8778172" cy="4404360"/>
          </a:xfrm>
        </p:spPr>
        <p:txBody>
          <a:bodyPr/>
          <a:lstStyle>
            <a:lvl1pPr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6938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5562534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95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575948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</a:t>
            </a:r>
            <a:r>
              <a:rPr lang="en-US" dirty="0"/>
              <a:t>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93806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694847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2018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20371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3448727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622344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164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165478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63067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3824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36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812810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006470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3943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rgbClr val="418C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rgbClr val="6BA5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accent2"/>
          </a:solidFill>
        </p:spPr>
        <p:txBody>
          <a:bodyPr lIns="182880" tIns="164592" rIns="228600" bIns="228600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95329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76350"/>
            <a:ext cx="9144000" cy="38671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0"/>
          </a:xfrm>
          <a:solidFill>
            <a:schemeClr val="accent2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22486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</a:t>
            </a:r>
            <a:r>
              <a:rPr lang="en-US"/>
              <a:t>click icon to add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0" y="2581275"/>
            <a:ext cx="2286000" cy="2562225"/>
          </a:xfrm>
          <a:solidFill>
            <a:schemeClr val="bg1"/>
          </a:solidFill>
        </p:spPr>
        <p:txBody>
          <a:bodyPr lIns="228600" tIns="228600" rIns="228600" bIns="22860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0" y="2571750"/>
            <a:ext cx="2569464" cy="2571750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0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10091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rgbClr val="0530AD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4225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603861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885967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755323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73168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300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40"/>
            <a:ext cx="8778172" cy="4404360"/>
          </a:xfrm>
        </p:spPr>
        <p:txBody>
          <a:bodyPr/>
          <a:lstStyle>
            <a:lvl1pPr>
              <a:defRPr sz="9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237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6322753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89995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36100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61872"/>
            <a:ext cx="4123944" cy="3233928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158195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308702"/>
            <a:ext cx="1292094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88999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pic>
        <p:nvPicPr>
          <p:cNvPr id="6" name="Picture 5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690872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047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07421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539067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260512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154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5562534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63111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40"/>
            <a:ext cx="8778172" cy="4404360"/>
          </a:xfrm>
        </p:spPr>
        <p:txBody>
          <a:bodyPr/>
          <a:lstStyle>
            <a:lvl1pPr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27635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5562534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74287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</a:t>
            </a:r>
            <a:r>
              <a:rPr lang="en-US" dirty="0"/>
              <a:t>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813012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375219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578560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26821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057417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68728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164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64113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46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59964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2318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747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828083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7739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rgbClr val="6BA5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tx2"/>
          </a:solidFill>
        </p:spPr>
        <p:txBody>
          <a:bodyPr lIns="182880" tIns="164592" rIns="228600" bIns="228600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81556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76350"/>
            <a:ext cx="9144000" cy="38671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0"/>
          </a:xfrm>
          <a:solidFill>
            <a:schemeClr val="tx2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42506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</a:t>
            </a:r>
            <a:r>
              <a:rPr lang="en-US"/>
              <a:t>click icon to add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0" y="2581275"/>
            <a:ext cx="2286000" cy="2562225"/>
          </a:xfrm>
          <a:solidFill>
            <a:schemeClr val="bg1"/>
          </a:solidFill>
        </p:spPr>
        <p:txBody>
          <a:bodyPr lIns="228600" tIns="228600" rIns="228600" bIns="22860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2571750"/>
            <a:ext cx="2569464" cy="2571750"/>
          </a:xfrm>
          <a:solidFill>
            <a:schemeClr val="tx2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 sz="1000"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 sz="1000"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 sz="1000"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87946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rgbClr val="0530AD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42608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05913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9881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71772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45278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73168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946756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11072089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90248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79177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61872"/>
            <a:ext cx="4123944" cy="3233928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482133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3196" y="2308702"/>
            <a:ext cx="1297608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9311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pic>
        <p:nvPicPr>
          <p:cNvPr id="6" name="Picture 5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690872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019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77140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7651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29" Type="http://schemas.openxmlformats.org/officeDocument/2006/relationships/slideLayout" Target="../slideLayouts/slideLayout61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32" Type="http://schemas.openxmlformats.org/officeDocument/2006/relationships/slideLayout" Target="../slideLayouts/slideLayout64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31" Type="http://schemas.openxmlformats.org/officeDocument/2006/relationships/slideLayout" Target="../slideLayouts/slideLayout63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slideLayout" Target="../slideLayouts/slideLayout59.xml"/><Relationship Id="rId30" Type="http://schemas.openxmlformats.org/officeDocument/2006/relationships/slideLayout" Target="../slideLayouts/slideLayout6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slideLayout" Target="../slideLayouts/slideLayout77.xml"/><Relationship Id="rId18" Type="http://schemas.openxmlformats.org/officeDocument/2006/relationships/slideLayout" Target="../slideLayouts/slideLayout82.xml"/><Relationship Id="rId26" Type="http://schemas.openxmlformats.org/officeDocument/2006/relationships/slideLayout" Target="../slideLayouts/slideLayout90.xml"/><Relationship Id="rId3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85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81.xml"/><Relationship Id="rId25" Type="http://schemas.openxmlformats.org/officeDocument/2006/relationships/slideLayout" Target="../slideLayouts/slideLayout89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80.xml"/><Relationship Id="rId20" Type="http://schemas.openxmlformats.org/officeDocument/2006/relationships/slideLayout" Target="../slideLayouts/slideLayout84.xml"/><Relationship Id="rId29" Type="http://schemas.openxmlformats.org/officeDocument/2006/relationships/slideLayout" Target="../slideLayouts/slideLayout93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24" Type="http://schemas.openxmlformats.org/officeDocument/2006/relationships/slideLayout" Target="../slideLayouts/slideLayout88.xml"/><Relationship Id="rId32" Type="http://schemas.openxmlformats.org/officeDocument/2006/relationships/slideLayout" Target="../slideLayouts/slideLayout96.xml"/><Relationship Id="rId5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9.xml"/><Relationship Id="rId23" Type="http://schemas.openxmlformats.org/officeDocument/2006/relationships/slideLayout" Target="../slideLayouts/slideLayout87.xml"/><Relationship Id="rId28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83.xml"/><Relationship Id="rId31" Type="http://schemas.openxmlformats.org/officeDocument/2006/relationships/slideLayout" Target="../slideLayouts/slideLayout95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8.xml"/><Relationship Id="rId22" Type="http://schemas.openxmlformats.org/officeDocument/2006/relationships/slideLayout" Target="../slideLayouts/slideLayout86.xml"/><Relationship Id="rId27" Type="http://schemas.openxmlformats.org/officeDocument/2006/relationships/slideLayout" Target="../slideLayouts/slideLayout91.xml"/><Relationship Id="rId30" Type="http://schemas.openxmlformats.org/officeDocument/2006/relationships/slideLayout" Target="../slideLayouts/slideLayout9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slideLayout" Target="../slideLayouts/slideLayout109.xml"/><Relationship Id="rId18" Type="http://schemas.openxmlformats.org/officeDocument/2006/relationships/slideLayout" Target="../slideLayouts/slideLayout114.xml"/><Relationship Id="rId26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99.xml"/><Relationship Id="rId21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17" Type="http://schemas.openxmlformats.org/officeDocument/2006/relationships/slideLayout" Target="../slideLayouts/slideLayout113.xml"/><Relationship Id="rId25" Type="http://schemas.openxmlformats.org/officeDocument/2006/relationships/slideLayout" Target="../slideLayouts/slideLayout121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112.xml"/><Relationship Id="rId20" Type="http://schemas.openxmlformats.org/officeDocument/2006/relationships/slideLayout" Target="../slideLayouts/slideLayout116.xml"/><Relationship Id="rId29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24" Type="http://schemas.openxmlformats.org/officeDocument/2006/relationships/slideLayout" Target="../slideLayouts/slideLayout120.xml"/><Relationship Id="rId32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11.xml"/><Relationship Id="rId23" Type="http://schemas.openxmlformats.org/officeDocument/2006/relationships/slideLayout" Target="../slideLayouts/slideLayout119.xml"/><Relationship Id="rId28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06.xml"/><Relationship Id="rId19" Type="http://schemas.openxmlformats.org/officeDocument/2006/relationships/slideLayout" Target="../slideLayouts/slideLayout115.xml"/><Relationship Id="rId31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10.xml"/><Relationship Id="rId22" Type="http://schemas.openxmlformats.org/officeDocument/2006/relationships/slideLayout" Target="../slideLayouts/slideLayout118.xml"/><Relationship Id="rId27" Type="http://schemas.openxmlformats.org/officeDocument/2006/relationships/slideLayout" Target="../slideLayouts/slideLayout123.xml"/><Relationship Id="rId30" Type="http://schemas.openxmlformats.org/officeDocument/2006/relationships/slideLayout" Target="../slideLayouts/slideLayout1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276668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  <p:sldLayoutId id="2147483836" r:id="rId12"/>
    <p:sldLayoutId id="2147483838" r:id="rId13"/>
    <p:sldLayoutId id="2147483839" r:id="rId14"/>
    <p:sldLayoutId id="2147483840" r:id="rId15"/>
    <p:sldLayoutId id="2147483841" r:id="rId16"/>
    <p:sldLayoutId id="2147483842" r:id="rId17"/>
    <p:sldLayoutId id="2147483843" r:id="rId18"/>
    <p:sldLayoutId id="2147483959" r:id="rId19"/>
    <p:sldLayoutId id="2147483845" r:id="rId20"/>
    <p:sldLayoutId id="2147483846" r:id="rId21"/>
    <p:sldLayoutId id="2147483847" r:id="rId22"/>
    <p:sldLayoutId id="2147483848" r:id="rId23"/>
    <p:sldLayoutId id="2147483849" r:id="rId24"/>
    <p:sldLayoutId id="2147483850" r:id="rId25"/>
    <p:sldLayoutId id="2147483851" r:id="rId26"/>
    <p:sldLayoutId id="2147483852" r:id="rId27"/>
    <p:sldLayoutId id="2147483853" r:id="rId28"/>
    <p:sldLayoutId id="2147483854" r:id="rId29"/>
    <p:sldLayoutId id="2147483855" r:id="rId30"/>
    <p:sldLayoutId id="2147483856" r:id="rId31"/>
    <p:sldLayoutId id="2147483857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 baseline="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 userDrawn="1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 userDrawn="1">
          <p15:clr>
            <a:srgbClr val="F26B43"/>
          </p15:clr>
        </p15:guide>
        <p15:guide id="5" orient="horz" pos="3088" userDrawn="1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 userDrawn="1">
          <p15:clr>
            <a:srgbClr val="F26B43"/>
          </p15:clr>
        </p15:guide>
        <p15:guide id="17" orient="horz" pos="812" userDrawn="1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 userDrawn="1">
          <p15:clr>
            <a:srgbClr val="F26B43"/>
          </p15:clr>
        </p15:guide>
        <p15:guide id="20" orient="horz" pos="2022" userDrawn="1">
          <p15:clr>
            <a:srgbClr val="F26B43"/>
          </p15:clr>
        </p15:guide>
        <p15:guide id="21" orient="horz" pos="24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099788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  <p:sldLayoutId id="2147483870" r:id="rId12"/>
    <p:sldLayoutId id="2147483871" r:id="rId13"/>
    <p:sldLayoutId id="2147483872" r:id="rId14"/>
    <p:sldLayoutId id="2147483873" r:id="rId15"/>
    <p:sldLayoutId id="2147483874" r:id="rId16"/>
    <p:sldLayoutId id="2147483875" r:id="rId17"/>
    <p:sldLayoutId id="2147483876" r:id="rId18"/>
    <p:sldLayoutId id="2147483958" r:id="rId19"/>
    <p:sldLayoutId id="2147483878" r:id="rId20"/>
    <p:sldLayoutId id="2147483879" r:id="rId21"/>
    <p:sldLayoutId id="2147483880" r:id="rId22"/>
    <p:sldLayoutId id="2147483881" r:id="rId23"/>
    <p:sldLayoutId id="2147483882" r:id="rId24"/>
    <p:sldLayoutId id="2147483883" r:id="rId25"/>
    <p:sldLayoutId id="2147483884" r:id="rId26"/>
    <p:sldLayoutId id="2147483885" r:id="rId27"/>
    <p:sldLayoutId id="2147483886" r:id="rId28"/>
    <p:sldLayoutId id="2147483887" r:id="rId29"/>
    <p:sldLayoutId id="2147483888" r:id="rId30"/>
    <p:sldLayoutId id="2147483889" r:id="rId31"/>
    <p:sldLayoutId id="2147483890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 baseline="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0078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  <p:sldLayoutId id="2147483908" r:id="rId17"/>
    <p:sldLayoutId id="2147483909" r:id="rId18"/>
    <p:sldLayoutId id="2147483910" r:id="rId19"/>
    <p:sldLayoutId id="2147483911" r:id="rId20"/>
    <p:sldLayoutId id="2147483912" r:id="rId21"/>
    <p:sldLayoutId id="2147483913" r:id="rId22"/>
    <p:sldLayoutId id="2147483914" r:id="rId23"/>
    <p:sldLayoutId id="2147483915" r:id="rId24"/>
    <p:sldLayoutId id="2147483916" r:id="rId25"/>
    <p:sldLayoutId id="2147483917" r:id="rId26"/>
    <p:sldLayoutId id="2147483918" r:id="rId27"/>
    <p:sldLayoutId id="2147483919" r:id="rId28"/>
    <p:sldLayoutId id="2147483920" r:id="rId29"/>
    <p:sldLayoutId id="2147483921" r:id="rId30"/>
    <p:sldLayoutId id="2147483922" r:id="rId31"/>
    <p:sldLayoutId id="2147483923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4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400" baseline="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Font typeface=".AppleSystemUIFont" charset="-120"/>
        <a:buChar char="»"/>
        <a:tabLst/>
        <a:defRPr sz="14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71975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  <p:sldLayoutId id="2147483942" r:id="rId18"/>
    <p:sldLayoutId id="2147483957" r:id="rId19"/>
    <p:sldLayoutId id="2147483944" r:id="rId20"/>
    <p:sldLayoutId id="2147483945" r:id="rId21"/>
    <p:sldLayoutId id="2147483946" r:id="rId22"/>
    <p:sldLayoutId id="2147483947" r:id="rId23"/>
    <p:sldLayoutId id="2147483948" r:id="rId24"/>
    <p:sldLayoutId id="2147483949" r:id="rId25"/>
    <p:sldLayoutId id="2147483950" r:id="rId26"/>
    <p:sldLayoutId id="2147483951" r:id="rId27"/>
    <p:sldLayoutId id="2147483952" r:id="rId28"/>
    <p:sldLayoutId id="2147483953" r:id="rId29"/>
    <p:sldLayoutId id="2147483954" r:id="rId30"/>
    <p:sldLayoutId id="2147483955" r:id="rId31"/>
    <p:sldLayoutId id="2147483956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4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400" baseline="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Font typeface=".AppleSystemUIFont" charset="-120"/>
        <a:buChar char="»"/>
        <a:tabLst/>
        <a:defRPr sz="14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6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jp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gnitiveclass.ai/ibm-cloud-promotion/" TargetMode="External"/><Relationship Id="rId2" Type="http://schemas.openxmlformats.org/officeDocument/2006/relationships/hyperlink" Target="https://courses.cognitiveclass.ai/" TargetMode="External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25.png"/><Relationship Id="rId4" Type="http://schemas.openxmlformats.org/officeDocument/2006/relationships/hyperlink" Target="https://cloud.ibm.com/login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w-zh/employment/entrylevel_campus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mailto:yachen@tw.ibm.com" TargetMode="External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hyperlink" Target="mailto:yachen1023@gamil.com" TargetMode="External"/><Relationship Id="rId1" Type="http://schemas.openxmlformats.org/officeDocument/2006/relationships/slideLayout" Target="../slideLayouts/slideLayout72.xml"/><Relationship Id="rId6" Type="http://schemas.openxmlformats.org/officeDocument/2006/relationships/hyperlink" Target="https://twitter.com/yachen1023" TargetMode="External"/><Relationship Id="rId11" Type="http://schemas.openxmlformats.org/officeDocument/2006/relationships/image" Target="../media/image20.png"/><Relationship Id="rId5" Type="http://schemas.openxmlformats.org/officeDocument/2006/relationships/hyperlink" Target="https://www.linkedin.com/in/vincent-chen-78232368/" TargetMode="External"/><Relationship Id="rId10" Type="http://schemas.openxmlformats.org/officeDocument/2006/relationships/image" Target="../media/image19.png"/><Relationship Id="rId4" Type="http://schemas.openxmlformats.org/officeDocument/2006/relationships/hyperlink" Target="https://www.facebook.com/vincent.chen.184007" TargetMode="External"/><Relationship Id="rId9" Type="http://schemas.openxmlformats.org/officeDocument/2006/relationships/image" Target="../media/image1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9088" y="0"/>
            <a:ext cx="4572000" cy="51435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dirty="0">
                <a:solidFill>
                  <a:srgbClr val="FFFFFF"/>
                </a:solidFill>
              </a:rPr>
              <a:t>雲端新技術：微服務</a:t>
            </a:r>
            <a:br>
              <a:rPr lang="en-US" altLang="zh-TW" sz="3200" dirty="0">
                <a:solidFill>
                  <a:srgbClr val="FFFFFF"/>
                </a:solidFill>
              </a:rPr>
            </a:br>
            <a:r>
              <a:rPr lang="en-US" altLang="zh-TW" sz="3200" dirty="0">
                <a:solidFill>
                  <a:srgbClr val="FFFFFF"/>
                </a:solidFill>
              </a:rPr>
              <a:t>Microservices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Taipei, 29 Jun, 2019</a:t>
            </a:r>
          </a:p>
        </p:txBody>
      </p:sp>
      <p:pic>
        <p:nvPicPr>
          <p:cNvPr id="6" name="Picture 5" descr="ibm_g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690872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9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Microservices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0BF467D-F73E-480F-99E6-C0051C48E416}"/>
              </a:ext>
            </a:extLst>
          </p:cNvPr>
          <p:cNvSpPr txBox="1">
            <a:spLocks/>
          </p:cNvSpPr>
          <p:nvPr/>
        </p:nvSpPr>
        <p:spPr>
          <a:xfrm>
            <a:off x="219456" y="1243584"/>
            <a:ext cx="8695876" cy="32522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40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171450" indent="-171450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40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342900" indent="-141288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628650" indent="-193675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400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803275" indent="-171450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40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1583701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6pPr>
            <a:lvl7pPr marL="1946266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7pPr>
            <a:lvl8pPr marL="2308831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8pPr>
            <a:lvl9pPr marL="2671396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9pPr>
          </a:lstStyle>
          <a:p>
            <a:pPr defTabSz="914400"/>
            <a:r>
              <a:rPr lang="en-US" altLang="zh-TW" sz="2000" kern="0" dirty="0"/>
              <a:t>Code</a:t>
            </a:r>
          </a:p>
          <a:p>
            <a:pPr defTabSz="914400"/>
            <a:r>
              <a:rPr lang="en-US" altLang="zh-TW" sz="2000" kern="0" dirty="0"/>
              <a:t>Clarity</a:t>
            </a:r>
          </a:p>
          <a:p>
            <a:pPr defTabSz="914400"/>
            <a:r>
              <a:rPr lang="en-US" altLang="zh-TW" sz="2000" kern="0" dirty="0"/>
              <a:t>Deployment</a:t>
            </a:r>
            <a:endParaRPr lang="en-US" altLang="zh-TW" sz="2000" b="1" kern="0" dirty="0"/>
          </a:p>
          <a:p>
            <a:pPr defTabSz="914400"/>
            <a:r>
              <a:rPr lang="en-US" altLang="zh-TW" sz="2000" kern="0" dirty="0"/>
              <a:t>Language</a:t>
            </a:r>
          </a:p>
          <a:p>
            <a:pPr defTabSz="914400"/>
            <a:r>
              <a:rPr lang="en-US" altLang="zh-TW" sz="2000" kern="0" dirty="0"/>
              <a:t>Scaling</a:t>
            </a:r>
            <a:endParaRPr lang="en-US" sz="2000" kern="0" dirty="0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03FC7BA8-196A-4B54-861B-FC113A98FE49}"/>
              </a:ext>
            </a:extLst>
          </p:cNvPr>
          <p:cNvSpPr txBox="1">
            <a:spLocks/>
          </p:cNvSpPr>
          <p:nvPr/>
        </p:nvSpPr>
        <p:spPr>
          <a:xfrm>
            <a:off x="4575014" y="-1587"/>
            <a:ext cx="4572000" cy="514508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40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171450" indent="-171450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40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342900" indent="-141288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628650" indent="-193675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400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803275" indent="-171450" algn="l" rtl="0" eaLnBrk="1" fontAlgn="base" hangingPunct="1">
              <a:lnSpc>
                <a:spcPct val="100000"/>
              </a:lnSpc>
              <a:spcBef>
                <a:spcPts val="1100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40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1583701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6pPr>
            <a:lvl7pPr marL="1946266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7pPr>
            <a:lvl8pPr marL="2308831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8pPr>
            <a:lvl9pPr marL="2671396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9pPr>
          </a:lstStyle>
          <a:p>
            <a:pPr defTabSz="914400"/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338650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</p:spPr>
        <p:txBody>
          <a:bodyPr/>
          <a:lstStyle/>
          <a:p>
            <a:r>
              <a:rPr lang="en-US" sz="2400" dirty="0"/>
              <a:t>Monolithic</a:t>
            </a:r>
          </a:p>
          <a:p>
            <a:r>
              <a:rPr lang="en-US" sz="2400" dirty="0"/>
              <a:t>single code base for the entire application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sz="2400" dirty="0"/>
              <a:t>Microservice</a:t>
            </a:r>
          </a:p>
          <a:p>
            <a:r>
              <a:rPr lang="en-US" sz="2400" dirty="0"/>
              <a:t>Multiple code bases; each microservice has its own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Microservice	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0" y="944054"/>
            <a:ext cx="4572000" cy="3252216"/>
          </a:xfrm>
        </p:spPr>
        <p:txBody>
          <a:bodyPr anchor="ctr"/>
          <a:lstStyle/>
          <a:p>
            <a:pPr algn="ctr"/>
            <a:r>
              <a:rPr lang="en-US" sz="6000" b="1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596981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</p:spPr>
        <p:txBody>
          <a:bodyPr/>
          <a:lstStyle/>
          <a:p>
            <a:r>
              <a:rPr lang="en-US" sz="2400" dirty="0"/>
              <a:t>Monolithic</a:t>
            </a:r>
          </a:p>
          <a:p>
            <a:r>
              <a:rPr lang="en-US" sz="2400" dirty="0"/>
              <a:t>Can be confusing; hard to maintain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sz="2400" dirty="0"/>
              <a:t>Microservice</a:t>
            </a:r>
          </a:p>
          <a:p>
            <a:r>
              <a:rPr lang="en-US" sz="2400" dirty="0"/>
              <a:t>Better readability; easier to maintain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Microservice	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0" y="944054"/>
            <a:ext cx="4572000" cy="3252216"/>
          </a:xfrm>
        </p:spPr>
        <p:txBody>
          <a:bodyPr anchor="ctr"/>
          <a:lstStyle/>
          <a:p>
            <a:pPr algn="ctr"/>
            <a:r>
              <a:rPr lang="en-US" altLang="zh-TW" sz="6000" b="1" dirty="0"/>
              <a:t>Clarity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98865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</p:spPr>
        <p:txBody>
          <a:bodyPr/>
          <a:lstStyle/>
          <a:p>
            <a:r>
              <a:rPr lang="en-US" sz="2400" dirty="0"/>
              <a:t>Monolithic</a:t>
            </a:r>
          </a:p>
          <a:p>
            <a:r>
              <a:rPr lang="en-US" sz="2400" dirty="0"/>
              <a:t>Maintenance windows, scheduled downtimes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sz="2400" dirty="0"/>
              <a:t>Microservice</a:t>
            </a:r>
          </a:p>
          <a:p>
            <a:r>
              <a:rPr lang="en-US" sz="2400" dirty="0"/>
              <a:t>Simple; deployed individually, no downtime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Microservice	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0" y="944054"/>
            <a:ext cx="4572000" cy="3252216"/>
          </a:xfrm>
        </p:spPr>
        <p:txBody>
          <a:bodyPr anchor="ctr"/>
          <a:lstStyle/>
          <a:p>
            <a:pPr algn="ctr"/>
            <a:r>
              <a:rPr lang="en-US" altLang="zh-TW" sz="6000" b="1" dirty="0"/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4026621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</p:spPr>
        <p:txBody>
          <a:bodyPr/>
          <a:lstStyle/>
          <a:p>
            <a:r>
              <a:rPr lang="en-US" sz="2800" dirty="0"/>
              <a:t>Monolithic</a:t>
            </a:r>
          </a:p>
          <a:p>
            <a:r>
              <a:rPr lang="en-US" sz="2800" dirty="0"/>
              <a:t>Typically developed in one language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sz="2400" dirty="0"/>
              <a:t>Microservice</a:t>
            </a:r>
          </a:p>
          <a:p>
            <a:r>
              <a:rPr lang="en-US" sz="2400" dirty="0"/>
              <a:t>Services can be written in different languages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Microservice	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-9144" y="944054"/>
            <a:ext cx="4581144" cy="3252216"/>
          </a:xfrm>
        </p:spPr>
        <p:txBody>
          <a:bodyPr anchor="ctr"/>
          <a:lstStyle/>
          <a:p>
            <a:pPr algn="ctr"/>
            <a:r>
              <a:rPr lang="en-US" altLang="zh-TW" sz="6000" b="1" dirty="0"/>
              <a:t>Language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381076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</p:spPr>
        <p:txBody>
          <a:bodyPr/>
          <a:lstStyle/>
          <a:p>
            <a:r>
              <a:rPr lang="en-US" sz="2400" dirty="0"/>
              <a:t>Monolithic</a:t>
            </a:r>
          </a:p>
          <a:p>
            <a:r>
              <a:rPr lang="en-US" sz="2400" dirty="0"/>
              <a:t>Scale entire application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sz="2400" dirty="0"/>
              <a:t>Microservice</a:t>
            </a:r>
          </a:p>
          <a:p>
            <a:r>
              <a:rPr lang="en-US" sz="2400" dirty="0"/>
              <a:t>Scale individual services, not entire applications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Microservice	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-9144" y="944054"/>
            <a:ext cx="4572000" cy="3252216"/>
          </a:xfrm>
        </p:spPr>
        <p:txBody>
          <a:bodyPr anchor="ctr"/>
          <a:lstStyle/>
          <a:p>
            <a:pPr algn="ctr"/>
            <a:r>
              <a:rPr lang="en-US" altLang="zh-TW" sz="6000" b="1" dirty="0"/>
              <a:t>Scaling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94143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HOW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921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Microservice</a:t>
            </a:r>
            <a:br>
              <a:rPr lang="en-US" dirty="0"/>
            </a:br>
            <a:r>
              <a:rPr lang="en-US" dirty="0"/>
              <a:t>is not a </a:t>
            </a:r>
            <a:br>
              <a:rPr lang="en-US" dirty="0"/>
            </a:br>
            <a:r>
              <a:rPr lang="en-US" dirty="0"/>
              <a:t>free lunch!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595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Shift the complexity to operation.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649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WHEN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692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B4268D5-2299-4830-AFD5-FEE3D6705048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0312" y="189879"/>
            <a:ext cx="4142232" cy="804672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19456" y="859862"/>
            <a:ext cx="4123944" cy="3252216"/>
          </a:xfrm>
        </p:spPr>
        <p:txBody>
          <a:bodyPr/>
          <a:lstStyle/>
          <a:p>
            <a:r>
              <a:rPr lang="en-US" dirty="0"/>
              <a:t>Vincent Chen </a:t>
            </a:r>
            <a:r>
              <a:rPr lang="zh-TW" altLang="en-US" dirty="0"/>
              <a:t>陳彥安  </a:t>
            </a:r>
            <a:r>
              <a:rPr lang="en-US" altLang="zh-TW" dirty="0"/>
              <a:t>       </a:t>
            </a:r>
          </a:p>
          <a:p>
            <a:pPr algn="r"/>
            <a:r>
              <a:rPr lang="en-US" altLang="zh-TW" dirty="0"/>
              <a:t> IBM Advisory IT</a:t>
            </a:r>
            <a:r>
              <a:rPr lang="zh-TW" altLang="en-US" dirty="0"/>
              <a:t> </a:t>
            </a:r>
            <a:r>
              <a:rPr lang="en-US" altLang="zh-TW" dirty="0"/>
              <a:t>Architect 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9FFFA59-0FDC-4020-8955-1EC8689E257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8562" b="8562"/>
          <a:stretch>
            <a:fillRect/>
          </a:stretch>
        </p:blipFill>
        <p:spPr>
          <a:xfrm>
            <a:off x="4572000" y="0"/>
            <a:ext cx="4572000" cy="5143500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E99DF71-EE21-40FC-A84C-E20F8012A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051" y="3315181"/>
            <a:ext cx="3350460" cy="59618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FD50DF9-F129-4390-9D4D-EE91A31500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417" y="3911366"/>
            <a:ext cx="859378" cy="85937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B623A28-61A3-429A-BFA2-F65FE96A91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561" y="4105559"/>
            <a:ext cx="505787" cy="50578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4CB4091-645D-4B74-84AA-81A6678E3E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051" y="4556217"/>
            <a:ext cx="677387" cy="50804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4C53F9C-AA16-4B6E-8972-14F9BA11AE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5010" y="4611346"/>
            <a:ext cx="493248" cy="37190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491AB54-2B5D-4D81-9C50-9A0DCE238E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48378" y="4264826"/>
            <a:ext cx="977748" cy="15364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7643B54-BB96-4A23-8F30-32EA8ABBCA8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67876" y="4534900"/>
            <a:ext cx="436986" cy="43147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D0C8BCF-FEBE-4DC6-AF27-8CDB42299C9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33890" y="4534900"/>
            <a:ext cx="436986" cy="42647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F0FF2D2-14E3-4C6A-B5E4-CFCF8F33336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00465" y="4142336"/>
            <a:ext cx="677387" cy="67738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3020442-B1FD-4F81-AC91-7B07E204591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161089" y="4576916"/>
            <a:ext cx="771769" cy="3508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E492FA8-E067-4184-BD50-C84C95B4D71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6090" y="1351890"/>
            <a:ext cx="2220146" cy="212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222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1" y="201168"/>
            <a:ext cx="7045416" cy="804672"/>
          </a:xfrm>
        </p:spPr>
        <p:txBody>
          <a:bodyPr/>
          <a:lstStyle/>
          <a:p>
            <a:r>
              <a:rPr lang="en-US" dirty="0"/>
              <a:t>When to consider microservices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FE43198-93B3-4FA5-BA6F-D2E5180B444D}"/>
              </a:ext>
            </a:extLst>
          </p:cNvPr>
          <p:cNvSpPr txBox="1">
            <a:spLocks/>
          </p:cNvSpPr>
          <p:nvPr/>
        </p:nvSpPr>
        <p:spPr>
          <a:xfrm>
            <a:off x="0" y="1010855"/>
            <a:ext cx="9143999" cy="17869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5pPr>
            <a:lvl6pPr marL="362564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6pPr>
            <a:lvl7pPr marL="72513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7pPr>
            <a:lvl8pPr marL="1087693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8pPr>
            <a:lvl9pPr marL="145025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9pPr>
          </a:lstStyle>
          <a:p>
            <a:pPr algn="ctr" defTabSz="914400"/>
            <a:r>
              <a:rPr lang="en-US" sz="7200" kern="0" dirty="0"/>
              <a:t>Flexibility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8DDDE6B-3E05-4732-97A7-861CAD02FB08}"/>
              </a:ext>
            </a:extLst>
          </p:cNvPr>
          <p:cNvSpPr txBox="1">
            <a:spLocks/>
          </p:cNvSpPr>
          <p:nvPr/>
        </p:nvSpPr>
        <p:spPr>
          <a:xfrm>
            <a:off x="2" y="3063312"/>
            <a:ext cx="9143998" cy="17869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5pPr>
            <a:lvl6pPr marL="362564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6pPr>
            <a:lvl7pPr marL="72513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7pPr>
            <a:lvl8pPr marL="1087693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8pPr>
            <a:lvl9pPr marL="145025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9pPr>
          </a:lstStyle>
          <a:p>
            <a:pPr algn="ctr" defTabSz="914400"/>
            <a:r>
              <a:rPr lang="en-US" sz="7200" kern="0" dirty="0"/>
              <a:t> Cost Effective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221CDE0-CC0B-4D4C-BA4A-4A29A54E83F7}"/>
              </a:ext>
            </a:extLst>
          </p:cNvPr>
          <p:cNvSpPr txBox="1">
            <a:spLocks/>
          </p:cNvSpPr>
          <p:nvPr/>
        </p:nvSpPr>
        <p:spPr>
          <a:xfrm>
            <a:off x="1" y="2005887"/>
            <a:ext cx="9143998" cy="17869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5pPr>
            <a:lvl6pPr marL="362564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6pPr>
            <a:lvl7pPr marL="72513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7pPr>
            <a:lvl8pPr marL="1087693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8pPr>
            <a:lvl9pPr marL="145025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9pPr>
          </a:lstStyle>
          <a:p>
            <a:pPr algn="ctr" defTabSz="914400"/>
            <a:r>
              <a:rPr lang="en-US" sz="7200" kern="0" dirty="0"/>
              <a:t> Scalability</a:t>
            </a:r>
          </a:p>
        </p:txBody>
      </p:sp>
    </p:spTree>
    <p:extLst>
      <p:ext uri="{BB962C8B-B14F-4D97-AF65-F5344CB8AC3E}">
        <p14:creationId xmlns:p14="http://schemas.microsoft.com/office/powerpoint/2010/main" val="3408700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1" y="201168"/>
            <a:ext cx="7045416" cy="804672"/>
          </a:xfrm>
        </p:spPr>
        <p:txBody>
          <a:bodyPr/>
          <a:lstStyle/>
          <a:p>
            <a:r>
              <a:rPr lang="en-US" dirty="0"/>
              <a:t>When to consider microservices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9C1206-B8D0-4C11-A4E3-FD3163C17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494" y="1088562"/>
            <a:ext cx="4194763" cy="405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205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WHERE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727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1" y="201168"/>
            <a:ext cx="7045416" cy="804672"/>
          </a:xfrm>
        </p:spPr>
        <p:txBody>
          <a:bodyPr/>
          <a:lstStyle/>
          <a:p>
            <a:r>
              <a:rPr lang="en-US" dirty="0"/>
              <a:t>Where to roll out microservices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07461E-9CA3-444E-B122-F71F4B7A3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112" y="843730"/>
            <a:ext cx="5409615" cy="394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530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away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are microservices?</a:t>
            </a:r>
          </a:p>
          <a:p>
            <a:r>
              <a:rPr lang="en-US" dirty="0"/>
              <a:t>Why microservices?</a:t>
            </a:r>
          </a:p>
          <a:p>
            <a:r>
              <a:rPr lang="en-US" dirty="0"/>
              <a:t>How to get microservices in practice?</a:t>
            </a:r>
          </a:p>
          <a:p>
            <a:r>
              <a:rPr lang="en-US" dirty="0"/>
              <a:t>When to consider microservices?</a:t>
            </a:r>
          </a:p>
          <a:p>
            <a:r>
              <a:rPr lang="en-US" dirty="0"/>
              <a:t>Where to roll out microservices?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7A2DDD-DF8C-4CFB-881A-5FB92EF75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426" y="1602867"/>
            <a:ext cx="2533650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958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Cognitive Class:</a:t>
            </a:r>
          </a:p>
          <a:p>
            <a:r>
              <a:rPr lang="en-US" dirty="0">
                <a:hlinkClick r:id="rId2"/>
              </a:rPr>
              <a:t>https://courses.cognitiveclass.ai/</a:t>
            </a:r>
            <a:endParaRPr lang="en-US" dirty="0"/>
          </a:p>
          <a:p>
            <a:r>
              <a:rPr lang="en-US" dirty="0"/>
              <a:t>A Gift from Cognitive Class : $1,200 USD</a:t>
            </a:r>
          </a:p>
          <a:p>
            <a:r>
              <a:rPr lang="en-US" dirty="0">
                <a:hlinkClick r:id="rId3"/>
              </a:rPr>
              <a:t>https://cognitiveclass.ai/ibm-cloud-promotion/</a:t>
            </a:r>
            <a:endParaRPr lang="en-US" dirty="0"/>
          </a:p>
          <a:p>
            <a:r>
              <a:rPr lang="en-US" dirty="0"/>
              <a:t>IBM Cloud:</a:t>
            </a:r>
          </a:p>
          <a:p>
            <a:r>
              <a:rPr lang="en-US" dirty="0">
                <a:hlinkClick r:id="rId4"/>
              </a:rPr>
              <a:t>https://cloud.ibm.com/login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B1B7CD-03C2-4302-9871-4390E461F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3187" y="1602867"/>
            <a:ext cx="2533650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8480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 are hiring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/>
          <a:stretch/>
        </p:blipFill>
        <p:spPr>
          <a:xfrm>
            <a:off x="2286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695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Careers Taiwan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8695876" cy="3252216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https://www.ibm.com/tw-zh/employment/entrylevel_campus.html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85999D-740D-443B-A43A-4424DB3C1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606" y="1661548"/>
            <a:ext cx="9144000" cy="348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2601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Summer Intern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13163B-702D-406C-BED8-026AB8A7D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312" y="850602"/>
            <a:ext cx="8746200" cy="388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5304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935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&amp; Follow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154864" y="1495646"/>
            <a:ext cx="5642345" cy="3000153"/>
          </a:xfrm>
        </p:spPr>
        <p:txBody>
          <a:bodyPr/>
          <a:lstStyle/>
          <a:p>
            <a:r>
              <a:rPr lang="en-US" dirty="0"/>
              <a:t>Gmail : </a:t>
            </a:r>
            <a:r>
              <a:rPr lang="en-US" dirty="0">
                <a:hlinkClick r:id="rId2"/>
              </a:rPr>
              <a:t>yachen1023@gamil.com</a:t>
            </a:r>
            <a:endParaRPr lang="en-US" dirty="0"/>
          </a:p>
          <a:p>
            <a:r>
              <a:rPr lang="en-US" dirty="0"/>
              <a:t>IBM : </a:t>
            </a:r>
            <a:r>
              <a:rPr lang="en-US" dirty="0">
                <a:hlinkClick r:id="rId3"/>
              </a:rPr>
              <a:t>yachen@tw.ibm.com</a:t>
            </a:r>
            <a:endParaRPr lang="en-US" dirty="0"/>
          </a:p>
          <a:p>
            <a:r>
              <a:rPr lang="en-US" dirty="0"/>
              <a:t>Facebook : </a:t>
            </a:r>
            <a:r>
              <a:rPr lang="en-US" dirty="0">
                <a:hlinkClick r:id="rId4"/>
              </a:rPr>
              <a:t>https://www.facebook.com/vincent.chen.184007</a:t>
            </a:r>
            <a:endParaRPr lang="en-US" dirty="0"/>
          </a:p>
          <a:p>
            <a:r>
              <a:rPr lang="en-US" dirty="0"/>
              <a:t>LinkedIn : </a:t>
            </a:r>
            <a:r>
              <a:rPr lang="en-US" dirty="0">
                <a:hlinkClick r:id="rId5"/>
              </a:rPr>
              <a:t>https://www.linkedin.com/in/vincent-chen-78232368/</a:t>
            </a:r>
            <a:endParaRPr lang="en-US" dirty="0"/>
          </a:p>
          <a:p>
            <a:r>
              <a:rPr lang="en-US" dirty="0"/>
              <a:t>Twitter : </a:t>
            </a:r>
            <a:r>
              <a:rPr lang="en-US" dirty="0">
                <a:hlinkClick r:id="rId6"/>
              </a:rPr>
              <a:t>https://twitter.com/yachen1023</a:t>
            </a:r>
            <a:endParaRPr lang="en-US" dirty="0"/>
          </a:p>
          <a:p>
            <a:r>
              <a:rPr lang="en-US" dirty="0"/>
              <a:t>LINE : yachen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8BEA0-C5CE-442A-BE2F-E93C5880C5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8679" y="2868451"/>
            <a:ext cx="298154" cy="3088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425E5B-9E28-4B01-AAE9-4288428924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39738" y="2512503"/>
            <a:ext cx="301836" cy="3088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73471C-11E5-49B8-A5C3-95A216ABB8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39738" y="2156555"/>
            <a:ext cx="308802" cy="3088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DFF770A-92C9-45D4-91C5-3D1315EDDD6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48641" y="1835912"/>
            <a:ext cx="518230" cy="23819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FEA419F-64C1-42BE-B832-BE8AFEB1156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31899" y="1472785"/>
            <a:ext cx="324934" cy="2474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4714D8-0987-45AB-8923-F43B6A42BBA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43420" y="3223086"/>
            <a:ext cx="298154" cy="29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664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513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 defTabSz="457200" fontAlgn="auto">
              <a:spcAft>
                <a:spcPts val="0"/>
              </a:spcAft>
              <a:buClrTx/>
              <a:buSzTx/>
              <a:buFontTx/>
              <a:buChar char="-"/>
              <a:tabLst>
                <a:tab pos="3940175" algn="dec"/>
              </a:tabLst>
            </a:pPr>
            <a:endParaRPr lang="en-US" kern="1200" dirty="0">
              <a:solidFill>
                <a:srgbClr val="000000"/>
              </a:solidFill>
              <a:latin typeface="IBM Plex Sans"/>
              <a:ea typeface="Arial" charset="0"/>
              <a:cs typeface="Arial" charset="0"/>
            </a:endParaRP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b="1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4.When to consider microservices</a:t>
            </a:r>
          </a:p>
          <a:p>
            <a:pPr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cs typeface="Arial" charset="0"/>
              </a:rPr>
              <a:t>- The needs for application</a:t>
            </a:r>
          </a:p>
          <a:p>
            <a:pPr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kern="1200" dirty="0">
              <a:solidFill>
                <a:srgbClr val="000000"/>
              </a:solidFill>
              <a:latin typeface="IBM Plex Sans"/>
              <a:ea typeface="Arial" charset="0"/>
              <a:cs typeface="Arial" charset="0"/>
            </a:endParaRP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b="1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5.Where to roll out microservices</a:t>
            </a:r>
          </a:p>
          <a:p>
            <a:pPr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cs typeface="Arial" charset="0"/>
              </a:rPr>
              <a:t>- The Cloud</a:t>
            </a:r>
            <a:endParaRPr lang="en-US" kern="1200" dirty="0">
              <a:solidFill>
                <a:srgbClr val="000000"/>
              </a:solidFill>
              <a:latin typeface="IBM Plex Sans"/>
              <a:ea typeface="Arial" charset="0"/>
              <a:cs typeface="Arial" charset="0"/>
            </a:endParaRPr>
          </a:p>
          <a:p>
            <a:pPr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kern="1200" dirty="0">
              <a:solidFill>
                <a:srgbClr val="000000"/>
              </a:solidFill>
              <a:latin typeface="IBM Plex Sans"/>
              <a:cs typeface="Arial" charset="0"/>
            </a:endParaRP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b="1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	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	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kern="1200" dirty="0">
              <a:solidFill>
                <a:srgbClr val="000000"/>
              </a:solidFill>
              <a:latin typeface="IBM Plex Sans"/>
              <a:ea typeface="Arial" charset="0"/>
              <a:cs typeface="Arial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b="1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1.What are microservices	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- What are microservices 	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- Characteristics of a microservices application 	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kern="1200" dirty="0">
              <a:solidFill>
                <a:srgbClr val="000000"/>
              </a:solidFill>
              <a:latin typeface="IBM Plex Sans"/>
              <a:ea typeface="Arial" charset="0"/>
              <a:cs typeface="Arial" charset="0"/>
            </a:endParaRP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b="1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2.Why microservices	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- What came before - the monolithic architectural style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- Monolithic vs. Microservice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kern="1200" dirty="0">
              <a:solidFill>
                <a:srgbClr val="000000"/>
              </a:solidFill>
              <a:highlight>
                <a:srgbClr val="FFFF00"/>
              </a:highlight>
              <a:latin typeface="IBM Plex Sans"/>
              <a:ea typeface="Arial" charset="0"/>
              <a:cs typeface="Arial" charset="0"/>
            </a:endParaRP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b="1" kern="1200" dirty="0">
                <a:solidFill>
                  <a:srgbClr val="000000"/>
                </a:solidFill>
                <a:latin typeface="IBM Plex Sans"/>
                <a:ea typeface="Arial" charset="0"/>
                <a:cs typeface="Arial" charset="0"/>
              </a:rPr>
              <a:t>3.How to get microservices in practice</a:t>
            </a:r>
          </a:p>
          <a:p>
            <a:pPr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cs typeface="Arial" charset="0"/>
              </a:rPr>
              <a:t>- Challenges of microservices</a:t>
            </a:r>
          </a:p>
          <a:p>
            <a:pPr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cs typeface="Arial" charset="0"/>
              </a:rPr>
              <a:t>- Service mesh</a:t>
            </a:r>
          </a:p>
          <a:p>
            <a:pPr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kern="1200" dirty="0">
                <a:solidFill>
                  <a:srgbClr val="000000"/>
                </a:solidFill>
                <a:latin typeface="IBM Plex Sans"/>
                <a:cs typeface="Arial" charset="0"/>
              </a:rPr>
              <a:t>- DevOps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b="1" kern="1200" dirty="0">
              <a:solidFill>
                <a:srgbClr val="000000"/>
              </a:solidFill>
              <a:latin typeface="IBM Plex Sans"/>
              <a:ea typeface="Arial" charset="0"/>
              <a:cs typeface="Arial" charset="0"/>
            </a:endParaRP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b="1" kern="1200" dirty="0">
              <a:solidFill>
                <a:srgbClr val="000000"/>
              </a:solidFill>
              <a:latin typeface="IBM Plex Sans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49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WHAT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528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Go to the real world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282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WHY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398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A monolithic application is like a house: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677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39"/>
            <a:ext cx="8778172" cy="4962569"/>
          </a:xfrm>
        </p:spPr>
        <p:txBody>
          <a:bodyPr anchor="ctr"/>
          <a:lstStyle/>
          <a:p>
            <a:pPr algn="ctr"/>
            <a:r>
              <a:rPr lang="en-US" dirty="0"/>
              <a:t>Once build,</a:t>
            </a:r>
            <a:br>
              <a:rPr lang="en-US" dirty="0"/>
            </a:br>
            <a:r>
              <a:rPr lang="en-US" dirty="0"/>
              <a:t>you can’t move it!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832734"/>
      </p:ext>
    </p:extLst>
  </p:cSld>
  <p:clrMapOvr>
    <a:masterClrMapping/>
  </p:clrMapOvr>
</p:sld>
</file>

<file path=ppt/theme/theme1.xml><?xml version="1.0" encoding="utf-8"?>
<a:theme xmlns:a="http://schemas.openxmlformats.org/drawingml/2006/main" name="IBM BxD 2018 black background">
  <a:themeElements>
    <a:clrScheme name="IBM BxD palette 2018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67676"/>
      </a:accent1>
      <a:accent2>
        <a:srgbClr val="0F6FFF"/>
      </a:accent2>
      <a:accent3>
        <a:srgbClr val="D7306D"/>
      </a:accent3>
      <a:accent4>
        <a:srgbClr val="924CFC"/>
      </a:accent4>
      <a:accent5>
        <a:srgbClr val="008381"/>
      </a:accent5>
      <a:accent6>
        <a:srgbClr val="6E757C"/>
      </a:accent6>
      <a:hlink>
        <a:srgbClr val="0F6FFF"/>
      </a:hlink>
      <a:folHlink>
        <a:srgbClr val="6EA6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2.xml><?xml version="1.0" encoding="utf-8"?>
<a:theme xmlns:a="http://schemas.openxmlformats.org/drawingml/2006/main" name="IBM BxD 2018 black background">
  <a:themeElements>
    <a:clrScheme name="IBM BxD palette 2018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67676"/>
      </a:accent1>
      <a:accent2>
        <a:srgbClr val="0F6FFF"/>
      </a:accent2>
      <a:accent3>
        <a:srgbClr val="D7306D"/>
      </a:accent3>
      <a:accent4>
        <a:srgbClr val="924CFC"/>
      </a:accent4>
      <a:accent5>
        <a:srgbClr val="008381"/>
      </a:accent5>
      <a:accent6>
        <a:srgbClr val="6E757C"/>
      </a:accent6>
      <a:hlink>
        <a:srgbClr val="0F6FFF"/>
      </a:hlink>
      <a:folHlink>
        <a:srgbClr val="6EA6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3.xml><?xml version="1.0" encoding="utf-8"?>
<a:theme xmlns:a="http://schemas.openxmlformats.org/drawingml/2006/main" name="IBM BxD 2018 black background">
  <a:themeElements>
    <a:clrScheme name="IBM BxD palette 2018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67676"/>
      </a:accent1>
      <a:accent2>
        <a:srgbClr val="0F6FFF"/>
      </a:accent2>
      <a:accent3>
        <a:srgbClr val="D7306D"/>
      </a:accent3>
      <a:accent4>
        <a:srgbClr val="924CFC"/>
      </a:accent4>
      <a:accent5>
        <a:srgbClr val="008381"/>
      </a:accent5>
      <a:accent6>
        <a:srgbClr val="6E757C"/>
      </a:accent6>
      <a:hlink>
        <a:srgbClr val="0F6FFF"/>
      </a:hlink>
      <a:folHlink>
        <a:srgbClr val="6EA6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4.xml><?xml version="1.0" encoding="utf-8"?>
<a:theme xmlns:a="http://schemas.openxmlformats.org/drawingml/2006/main" name="IBM BxD 2018 black background">
  <a:themeElements>
    <a:clrScheme name="IBM BxD palette 2018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67676"/>
      </a:accent1>
      <a:accent2>
        <a:srgbClr val="0F6FFF"/>
      </a:accent2>
      <a:accent3>
        <a:srgbClr val="D7306D"/>
      </a:accent3>
      <a:accent4>
        <a:srgbClr val="924CFC"/>
      </a:accent4>
      <a:accent5>
        <a:srgbClr val="008381"/>
      </a:accent5>
      <a:accent6>
        <a:srgbClr val="6E757C"/>
      </a:accent6>
      <a:hlink>
        <a:srgbClr val="0F6FFF"/>
      </a:hlink>
      <a:folHlink>
        <a:srgbClr val="6EA6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5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6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IBM_Master_Presentation_1124_V01_Plex</Template>
  <TotalTime>11744</TotalTime>
  <Words>492</Words>
  <Application>Microsoft Office PowerPoint</Application>
  <PresentationFormat>On-screen Show (16:9)</PresentationFormat>
  <Paragraphs>152</Paragraphs>
  <Slides>30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.AppleSystemUIFont</vt:lpstr>
      <vt:lpstr>HelvNeue Light for IBM</vt:lpstr>
      <vt:lpstr>IBM Plex Sans</vt:lpstr>
      <vt:lpstr>IBM Plex Sans Light</vt:lpstr>
      <vt:lpstr>Arial</vt:lpstr>
      <vt:lpstr>Wingdings</vt:lpstr>
      <vt:lpstr>IBM BxD 2018 black background</vt:lpstr>
      <vt:lpstr>IBM BxD 2018 black background</vt:lpstr>
      <vt:lpstr>IBM BxD 2018 black background</vt:lpstr>
      <vt:lpstr>IBM BxD 2018 black background</vt:lpstr>
      <vt:lpstr>雲端新技術：微服務 Microservices        </vt:lpstr>
      <vt:lpstr>About Me</vt:lpstr>
      <vt:lpstr>Contact &amp; Follow Me</vt:lpstr>
      <vt:lpstr>Agenda</vt:lpstr>
      <vt:lpstr>WHAT</vt:lpstr>
      <vt:lpstr>Go to the real world</vt:lpstr>
      <vt:lpstr>WHY</vt:lpstr>
      <vt:lpstr>A monolithic application is like a house:</vt:lpstr>
      <vt:lpstr>Once build, you can’t move it!</vt:lpstr>
      <vt:lpstr>Monolithic vs. Microservices</vt:lpstr>
      <vt:lpstr>Monolithic vs. Microservice </vt:lpstr>
      <vt:lpstr>Monolithic vs. Microservice </vt:lpstr>
      <vt:lpstr>Monolithic vs. Microservice </vt:lpstr>
      <vt:lpstr>Monolithic vs. Microservice </vt:lpstr>
      <vt:lpstr>Monolithic vs. Microservice </vt:lpstr>
      <vt:lpstr>HOW</vt:lpstr>
      <vt:lpstr>Microservice is not a  free lunch!</vt:lpstr>
      <vt:lpstr>Shift the complexity to operation.</vt:lpstr>
      <vt:lpstr>WHEN</vt:lpstr>
      <vt:lpstr>When to consider microservices</vt:lpstr>
      <vt:lpstr>When to consider microservices</vt:lpstr>
      <vt:lpstr>WHERE</vt:lpstr>
      <vt:lpstr>Where to roll out microservices</vt:lpstr>
      <vt:lpstr>Take away</vt:lpstr>
      <vt:lpstr>Reference</vt:lpstr>
      <vt:lpstr>We are hiring</vt:lpstr>
      <vt:lpstr>IBM Careers Taiwan</vt:lpstr>
      <vt:lpstr>Summer Intern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Presentation Template  IBM Plex variant</dc:title>
  <dc:creator>LISA LIND</dc:creator>
  <cp:lastModifiedBy>Vincent</cp:lastModifiedBy>
  <cp:revision>156</cp:revision>
  <cp:lastPrinted>2017-11-06T21:50:47Z</cp:lastPrinted>
  <dcterms:created xsi:type="dcterms:W3CDTF">2017-12-20T02:00:25Z</dcterms:created>
  <dcterms:modified xsi:type="dcterms:W3CDTF">2020-06-22T16:05:11Z</dcterms:modified>
</cp:coreProperties>
</file>

<file path=docProps/thumbnail.jpeg>
</file>